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6" r:id="rId9"/>
    <p:sldId id="267" r:id="rId10"/>
    <p:sldId id="261" r:id="rId11"/>
    <p:sldId id="260" r:id="rId12"/>
    <p:sldId id="269" r:id="rId13"/>
    <p:sldId id="272" r:id="rId14"/>
    <p:sldId id="273" r:id="rId15"/>
    <p:sldId id="275" r:id="rId16"/>
    <p:sldId id="270" r:id="rId17"/>
    <p:sldId id="271" r:id="rId18"/>
    <p:sldId id="276" r:id="rId19"/>
    <p:sldId id="264" r:id="rId20"/>
    <p:sldId id="263" r:id="rId21"/>
    <p:sldId id="27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77C03-E633-9D67-583E-92D3200BBB32}" v="236" dt="2020-05-07T21:46:47.208"/>
    <p1510:client id="{617C5176-F8F2-3C91-D491-D3B55C1DA7BA}" v="2768" dt="2020-05-08T18:24:36.078"/>
    <p1510:client id="{9321EB73-249B-68AA-AB14-ABB150CFF3DA}" v="426" dt="2020-05-08T17:53:11.542"/>
    <p1510:client id="{98BC068D-38DE-4777-9EDF-A11FB4D31C74}" v="1592" dt="2020-05-08T20:28:16.549"/>
    <p1510:client id="{D459EBCC-C831-4CA3-B58B-03038FF40E45}" v="2109" dt="2020-05-08T20:48:48.983"/>
    <p1510:client id="{DD5AD667-190C-CBFF-22D4-801C53F07421}" v="10" dt="2020-05-08T18:40:58.013"/>
    <p1510:client id="{E00B7CF6-26C4-9DCF-1473-F53DAC8FF0EA}" v="68" dt="2020-05-08T21:09:55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8CC68-48A9-4D03-81EE-8EB688C96F6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66497-4C99-414A-8951-4F8005D7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1. We look to determine a more effective methods at redirecting traffic between the roundabout and the traffic light controlled intersection. </a:t>
            </a:r>
          </a:p>
          <a:p>
            <a:pPr marL="0" indent="0">
              <a:buNone/>
            </a:pPr>
            <a:r>
              <a:rPr lang="en-US"/>
              <a:t>2. Determine necessary optimizations for any fault we find in the original data analysis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several studies have shown that roundabouts can improve safety and operational performance compared to traffic lights, there is little being done to take an existing traffic light control at a given intersection and convert it into a roundabout. And  then determine a faster travel time in terms of average wait time at the intersection.</a:t>
            </a:r>
          </a:p>
          <a:p>
            <a:endParaRPr lang="en-US"/>
          </a:p>
          <a:p>
            <a:r>
              <a:rPr lang="en-US" sz="1200"/>
              <a:t>--There have been many other research papers and models done especially by the National Highway Traffic Safety Association. 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According to </a:t>
            </a:r>
            <a:r>
              <a:rPr lang="en-US" sz="1200"/>
              <a:t>According to Federal Highway Administration:​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New construction of roads and modifications of roads.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Roundabout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Yield sign keeps traffic flowing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BUT there is no data that talk about the average wait time for roundabout or traffic 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/>
              <a:t>--the myth-busters compare the effectiveness of a 4 way stop and a roundabout by using guide rails and people to assign directions for the stop and people to count the vehicles that passed through.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They found a roundabout to have a less average wait time. BUT the results can be skewed due to human error. Moreover the didn’t use traffic lights. </a:t>
            </a:r>
          </a:p>
          <a:p>
            <a:endParaRPr lang="en-US"/>
          </a:p>
          <a:p>
            <a:endParaRPr lang="en-US"/>
          </a:p>
          <a:p>
            <a:pPr fontAlgn="base"/>
            <a:endParaRPr lang="en-US" sz="1200"/>
          </a:p>
          <a:p>
            <a:pPr fontAlgn="base"/>
            <a:r>
              <a:rPr lang="en-US" sz="1200"/>
              <a:t>Crashes: 75%​</a:t>
            </a:r>
          </a:p>
          <a:p>
            <a:pPr fontAlgn="base"/>
            <a:r>
              <a:rPr lang="en-US" sz="1200"/>
              <a:t>Pedestrian Collisions: 40%​</a:t>
            </a:r>
          </a:p>
          <a:p>
            <a:pPr fontAlgn="base"/>
            <a:r>
              <a:rPr lang="en-US" sz="1200"/>
              <a:t>Fatality Collisions: 90%​</a:t>
            </a:r>
          </a:p>
          <a:p>
            <a:pPr fontAlgn="base"/>
            <a:r>
              <a:rPr lang="en-US" sz="1200"/>
              <a:t>Overall collisions: 37% ​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/>
              <a:t>New roads are being developed and existing road being modified.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*we will use Data from pre-existing intersection at </a:t>
            </a:r>
            <a:r>
              <a:rPr lang="en-US" err="1"/>
              <a:t>YanceyVille</a:t>
            </a:r>
            <a:r>
              <a:rPr lang="en-US"/>
              <a:t> &amp; Lees Chapel Rd (NC)</a:t>
            </a:r>
          </a:p>
          <a:p>
            <a:r>
              <a:rPr lang="en-US"/>
              <a:t>*This data Will be gathered from Georgia Department of transportation </a:t>
            </a:r>
            <a:r>
              <a:rPr lang="en-US" err="1"/>
              <a:t>webite</a:t>
            </a:r>
            <a:r>
              <a:rPr lang="en-US"/>
              <a:t> </a:t>
            </a:r>
          </a:p>
          <a:p>
            <a:r>
              <a:rPr lang="en-US"/>
              <a:t>-- We plan to create 2 simulation in SUMO of four way intersection traffic control and a roundabout (both running using the pre-existing traffic data)</a:t>
            </a:r>
          </a:p>
          <a:p>
            <a:r>
              <a:rPr lang="en-US"/>
              <a:t>&amp;&amp; Finally, We will </a:t>
            </a:r>
            <a:r>
              <a:rPr lang="en-US" err="1"/>
              <a:t>analize</a:t>
            </a:r>
            <a:r>
              <a:rPr lang="en-US"/>
              <a:t> our results from both the round about and the four way intersection traffic control </a:t>
            </a:r>
          </a:p>
          <a:p>
            <a:r>
              <a:rPr lang="en-US"/>
              <a:t>--To come up with a conclusion of our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NetEdit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Visual manipulation of routes, intersection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.xml files: </a:t>
            </a:r>
            <a:r>
              <a:rPr lang="en-US">
                <a:ea typeface="+mn-lt"/>
                <a:cs typeface="+mn-lt"/>
              </a:rPr>
              <a:t>Ex: A program that spawn 20,000 vehicles 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SUMO GUI: 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With controls such Play, pause, step forward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Java &amp; Python: used to speed up data parsing. Python create flow data and extract information from excel.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Features: </a:t>
            </a:r>
            <a:r>
              <a:rPr lang="en-US" err="1">
                <a:solidFill>
                  <a:srgbClr val="595959"/>
                </a:solidFill>
                <a:ea typeface="+mn-lt"/>
                <a:cs typeface="+mn-lt"/>
              </a:rPr>
              <a:t>trafficlights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, vehicles, pause button.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Output: lane length, queuing time, trip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yellow triangles are the vehicles</a:t>
            </a:r>
          </a:p>
          <a:p>
            <a:r>
              <a:rPr lang="en-US"/>
              <a:t>The red and green line represent the traffic lights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0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finished creating our intersection and original roundabout.</a:t>
            </a:r>
          </a:p>
          <a:p>
            <a:r>
              <a:rPr lang="en-US"/>
              <a:t>We then ran the trails and collected data, from these results we created two more roundabouts one with an extended lane and one with a reduced lane.</a:t>
            </a:r>
          </a:p>
          <a:p>
            <a:r>
              <a:rPr lang="en-US"/>
              <a:t>We collected data for the two new roundabouts.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5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+mn-lt"/>
                <a:cs typeface="+mn-lt"/>
              </a:rPr>
              <a:t>Complexity – not adding unneeded complexity (Unusual intersection shape) created these "hiccups" that slowed progression</a:t>
            </a:r>
          </a:p>
          <a:p>
            <a:r>
              <a:rPr lang="en-US">
                <a:ea typeface="+mn-lt"/>
                <a:cs typeface="+mn-lt"/>
              </a:rPr>
              <a:t>Simplicity - using a simpler design, since this is our first using SUMO,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6497-4C99-414A-8951-4F8005D77E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1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78502-E85B-4812-93EC-2AAD9B4E7064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4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3D47-4E27-4717-8543-19F92679E6FF}" type="datetime1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3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7FDE-E20E-43CC-BF92-709425DC50C2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18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2335-4D2C-4819-A5F2-9DFAE62441B8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4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D9C3-E1FE-46C2-A46C-EC6A8BB7A178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3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DABD-4AF8-44D1-8A87-3FDC12ACA468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65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2106-C111-4A47-996F-E543FFF35D55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93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C1AE-76F9-4C3C-B27C-532283015ECE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99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92790-7A1C-464F-9AE1-43AE29122CC8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25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E304-19CF-486F-A473-EEB76093D664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4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8582-A78F-4B37-8FC8-F6E1BDF130EC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4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78B-B457-48F4-BBD5-B72588878133}" type="datetime1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C065-BA64-4E02-850C-CCE24DDBFC47}" type="datetime1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2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45CC-E854-42CE-85BF-9138F13FCAD4}" type="datetime1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1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CC661-0FE7-4816-83FF-C8FB7BC2E485}" type="datetime1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4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8657-E5D1-40AE-B5D5-5EC2825DACBC}" type="datetime1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2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D3B8-597D-49D6-B2E7-6B0C7E19055B}" type="datetime1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4B756A-552C-4541-9C51-F43F02C0181C}" type="datetime1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12A255-5504-4432-88E2-8B6A67A3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3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hyperlink" Target="mailto:deb9@hood.edu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ams49@hood.edu" TargetMode="External"/><Relationship Id="rId5" Type="http://schemas.openxmlformats.org/officeDocument/2006/relationships/hyperlink" Target="mailto:mb68@hood.edu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4.m4a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14.m4a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sdot.wa.gov/Safety/roundabouts/benefits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CAED-0CB4-4FA9-B037-4A5CE9C5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57869"/>
          </a:xfrm>
        </p:spPr>
        <p:txBody>
          <a:bodyPr/>
          <a:lstStyle/>
          <a:p>
            <a:r>
              <a:rPr lang="en-US" sz="3200">
                <a:cs typeface="Calibri Light"/>
              </a:rPr>
              <a:t>Roundabout Vs Traffic Light  Intersection Traffic Flow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553CF-B2D4-4367-84EA-536ADC64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9250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b="1" dirty="0">
                <a:cs typeface="Calibri"/>
              </a:rPr>
              <a:t>Team: </a:t>
            </a:r>
            <a:r>
              <a:rPr lang="en-US" dirty="0">
                <a:cs typeface="Calibri"/>
              </a:rPr>
              <a:t>SUMO Traffic Simulation </a:t>
            </a:r>
          </a:p>
          <a:p>
            <a:r>
              <a:rPr lang="en-US" dirty="0">
                <a:cs typeface="Calibri"/>
              </a:rPr>
              <a:t>Matthew Blank - </a:t>
            </a:r>
            <a:r>
              <a:rPr lang="en-US" dirty="0">
                <a:cs typeface="Calibri"/>
                <a:hlinkClick r:id="rId5"/>
              </a:rPr>
              <a:t>mb68@hood.edu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Alain Shekanino - </a:t>
            </a:r>
            <a:r>
              <a:rPr lang="en-US" dirty="0">
                <a:cs typeface="Calibri"/>
                <a:hlinkClick r:id="rId6"/>
              </a:rPr>
              <a:t>ams49@hood.edu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Dylan Blevins - </a:t>
            </a:r>
            <a:r>
              <a:rPr lang="en-US" dirty="0">
                <a:cs typeface="Calibri"/>
                <a:hlinkClick r:id="rId7"/>
              </a:rPr>
              <a:t>deb9@hood.edu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May 8th,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19CCB-A9DB-44AF-A85A-5F5426C7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1</a:t>
            </a:fld>
            <a:endParaRPr lang="en-US"/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BC077ABD-0821-4B2B-ADCF-4B96C4D19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00047" y="582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D0B9B-CCF0-4C58-9EC1-AD0551A3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Results</a:t>
            </a:r>
          </a:p>
        </p:txBody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6FD7C-6225-4225-93E8-F2ED4427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2A255-5504-4432-88E2-8B6A67A3958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1" name="Picture 3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785ACE-09DC-44D3-85FE-7A60BB4CB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53541" y="1543818"/>
            <a:ext cx="7040233" cy="4359716"/>
          </a:xfrm>
        </p:spPr>
      </p:pic>
      <p:pic>
        <p:nvPicPr>
          <p:cNvPr id="3" name="Table">
            <a:hlinkClick r:id="" action="ppaction://media"/>
            <a:extLst>
              <a:ext uri="{FF2B5EF4-FFF2-40B4-BE49-F238E27FC236}">
                <a16:creationId xmlns:a16="http://schemas.microsoft.com/office/drawing/2014/main" id="{5F1F666E-598D-48A6-91CD-2169E0FFC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6401" y="5830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26C4-A017-48DA-BD36-416DB45A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Picture 5" descr="A view of a city&#10;&#10;Description generated with high confidence">
            <a:extLst>
              <a:ext uri="{FF2B5EF4-FFF2-40B4-BE49-F238E27FC236}">
                <a16:creationId xmlns:a16="http://schemas.microsoft.com/office/drawing/2014/main" id="{50374742-D54B-4F6D-98AB-21CC13E11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13373" y="2556932"/>
            <a:ext cx="5365252" cy="33189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66B88-71B1-48D1-ACE6-24E785C0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Graph">
            <a:hlinkClick r:id="" action="ppaction://media"/>
            <a:extLst>
              <a:ext uri="{FF2B5EF4-FFF2-40B4-BE49-F238E27FC236}">
                <a16:creationId xmlns:a16="http://schemas.microsoft.com/office/drawing/2014/main" id="{45BFF7E5-19F1-48C2-98C1-B3A0A7154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0855" y="44824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BDE80-5FE6-437C-BE47-5BB82358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Status: Standard Roundabout</a:t>
            </a: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propeller, mirror&#10;&#10;Description generated with very high confidence">
            <a:extLst>
              <a:ext uri="{FF2B5EF4-FFF2-40B4-BE49-F238E27FC236}">
                <a16:creationId xmlns:a16="http://schemas.microsoft.com/office/drawing/2014/main" id="{BA6583B9-634F-477A-A34A-D0BF7928E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910" y="712716"/>
            <a:ext cx="6098041" cy="5381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0267-355B-4378-8459-341EA53F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12A255-5504-4432-88E2-8B6A67A3958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roblem">
            <a:hlinkClick r:id="" action="ppaction://media"/>
            <a:extLst>
              <a:ext uri="{FF2B5EF4-FFF2-40B4-BE49-F238E27FC236}">
                <a16:creationId xmlns:a16="http://schemas.microsoft.com/office/drawing/2014/main" id="{1C2F3432-56D4-4536-B527-01FAFA652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4351" y="4766732"/>
            <a:ext cx="609600" cy="609600"/>
          </a:xfrm>
          <a:prstGeom prst="rect">
            <a:avLst/>
          </a:prstGeom>
        </p:spPr>
      </p:pic>
      <p:pic>
        <p:nvPicPr>
          <p:cNvPr id="6" name="Problem minor">
            <a:hlinkClick r:id="" action="ppaction://media"/>
            <a:extLst>
              <a:ext uri="{FF2B5EF4-FFF2-40B4-BE49-F238E27FC236}">
                <a16:creationId xmlns:a16="http://schemas.microsoft.com/office/drawing/2014/main" id="{FDB03BB7-E418-46E0-94EB-83498313BB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52719" y="56598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74459-583A-4913-B074-1B35A41C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Status: Extended Lane Roundabout</a:t>
            </a: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04979-CC4A-407D-A265-9AB38A30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12A255-5504-4432-88E2-8B6A67A3958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F09A64E-70C4-4654-BBC8-1BCAD142A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010" y="1398966"/>
            <a:ext cx="5531004" cy="4496824"/>
          </a:xfrm>
          <a:prstGeom prst="rect">
            <a:avLst/>
          </a:prstGeom>
        </p:spPr>
      </p:pic>
      <p:pic>
        <p:nvPicPr>
          <p:cNvPr id="3" name="ExtendedLane">
            <a:hlinkClick r:id="" action="ppaction://media"/>
            <a:extLst>
              <a:ext uri="{FF2B5EF4-FFF2-40B4-BE49-F238E27FC236}">
                <a16:creationId xmlns:a16="http://schemas.microsoft.com/office/drawing/2014/main" id="{14403B12-30FA-4B50-8423-61A898C66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09519" y="5080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BDE80-5FE6-437C-BE47-5BB82358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Status: Reduced Lane Roundabout</a:t>
            </a: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99D481D-890B-4014-8650-8C9D17E0F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910" y="1040486"/>
            <a:ext cx="6098041" cy="47259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0267-355B-4378-8459-341EA53F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12A255-5504-4432-88E2-8B6A67A39585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ReducedLane">
            <a:hlinkClick r:id="" action="ppaction://media"/>
            <a:extLst>
              <a:ext uri="{FF2B5EF4-FFF2-40B4-BE49-F238E27FC236}">
                <a16:creationId xmlns:a16="http://schemas.microsoft.com/office/drawing/2014/main" id="{9394F512-0FB9-4488-B651-7790F4E17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64014" y="53669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D0B9B-CCF0-4C58-9EC1-AD0551A3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Results</a:t>
            </a:r>
          </a:p>
        </p:txBody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6FD7C-6225-4225-93E8-F2ED4427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2A255-5504-4432-88E2-8B6A67A3958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EAECD7-8DB5-4559-914C-5423A1BA8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26" y="1574264"/>
            <a:ext cx="6027399" cy="37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0BCF3A-55DA-4DE8-9CE0-F2DE64EB7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6401" y="57748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FA62-AD16-42E6-A459-4CE71D12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Accomplished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EC42-394D-418A-A505-B4588636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27" y="2447256"/>
            <a:ext cx="10896599" cy="4411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>
                <a:ea typeface="+mn-lt"/>
                <a:cs typeface="+mn-lt"/>
              </a:rPr>
              <a:t>Accomplished Work: </a:t>
            </a:r>
          </a:p>
          <a:p>
            <a:r>
              <a:rPr lang="en-US">
                <a:ea typeface="+mn-lt"/>
                <a:cs typeface="+mn-lt"/>
              </a:rPr>
              <a:t>We have produced the intersection and collected the data for it</a:t>
            </a:r>
          </a:p>
          <a:p>
            <a:r>
              <a:rPr lang="en-US">
                <a:ea typeface="+mn-lt"/>
                <a:cs typeface="+mn-lt"/>
              </a:rPr>
              <a:t>We have produced 3 roundabouts and collected the data for them.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We have  compared the data</a:t>
            </a:r>
          </a:p>
          <a:p>
            <a:r>
              <a:rPr lang="en-US">
                <a:ea typeface="+mn-lt"/>
                <a:cs typeface="+mn-lt"/>
              </a:rPr>
              <a:t>We have complied our report and findings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9EA56-DF9C-40DD-A039-49B19C9C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16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9B511C-9DBA-49FA-87DC-B73ED60E9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94"/>
    </mc:Choice>
    <mc:Fallback xmlns="">
      <p:transition spd="slow" advTm="5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797-B019-415B-9294-2BAC0EBF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AC54-F005-482F-A45A-76D786C67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9146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fontAlgn="base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What Went Right: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Data Gathering -&gt; Simulation production -&gt; Data Analysis  – Almost all tasks were completed without any alterations from our plan</a:t>
            </a: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>
              <a:ea typeface="+mn-lt"/>
              <a:cs typeface="+mn-lt"/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What Went Wrong: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Few progression challenges that we ultimately overcame</a:t>
            </a:r>
          </a:p>
          <a:p>
            <a: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Lane Construction</a:t>
            </a:r>
          </a:p>
          <a:p>
            <a: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Data Production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Java &gt; Python for large data sizes.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>
              <a:ea typeface="+mn-lt"/>
              <a:cs typeface="+mn-lt"/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>
              <a:ea typeface="+mn-lt"/>
              <a:cs typeface="+mn-lt"/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">
                <a:ea typeface="+mn-lt"/>
                <a:cs typeface="+mn-lt"/>
              </a:rPr>
              <a:t>What we would do differently: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Complexity </a:t>
            </a:r>
          </a:p>
          <a:p>
            <a:pPr lvl="1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Simplicity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20021-A71B-439E-A6F1-B615B6DE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17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03BD05-2EC1-40A1-A6DC-67EB21BA5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53"/>
    </mc:Choice>
    <mc:Fallback xmlns="">
      <p:transition spd="slow" advTm="7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1D1A-0639-4C5F-A48A-1E611DCA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2B09-1A33-4B72-93D9-D7452F35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surrounding roads to simulations</a:t>
            </a:r>
          </a:p>
          <a:p>
            <a:r>
              <a:rPr lang="en-US"/>
              <a:t>Add different kinds of vehicles</a:t>
            </a:r>
          </a:p>
          <a:p>
            <a:r>
              <a:rPr lang="en-US"/>
              <a:t>Be able to get data on other roads to see their impact on area tested and that area’s impact on other roads.</a:t>
            </a:r>
          </a:p>
          <a:p>
            <a:r>
              <a:rPr lang="en-US"/>
              <a:t>Retest intersection after adding extra lane.</a:t>
            </a:r>
          </a:p>
          <a:p>
            <a:r>
              <a:rPr lang="en-US"/>
              <a:t>Retest with different high traffic flow rates and low traffic flow rates.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67FB-EE39-4F0E-A72F-21C029F2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18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250CCA-C143-4168-94DB-EB762474A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33"/>
    </mc:Choice>
    <mc:Fallback xmlns="">
      <p:transition spd="slow" advTm="6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D2B7-4BDE-4936-A21F-A2C79DDC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1BB-81DB-46E3-B1FB-7D1A883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41206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/>
              <a:t>[1] “Roundabout benefits,” WSDOT, 14-Sep-2018. [Online]. Available: </a:t>
            </a:r>
            <a:r>
              <a:rPr lang="en-US" u="sng">
                <a:hlinkClick r:id="rId2"/>
              </a:rPr>
              <a:t>https://www.wsdot.wa.gov/Safety/roundabouts/benefits.htm</a:t>
            </a:r>
            <a:r>
              <a:rPr lang="en-US"/>
              <a:t>. [Accessed: 28-Jan-2020].​</a:t>
            </a:r>
          </a:p>
          <a:p>
            <a:pPr fontAlgn="base"/>
            <a:r>
              <a:rPr lang="en-US"/>
              <a:t>​</a:t>
            </a:r>
          </a:p>
          <a:p>
            <a:pPr fontAlgn="base"/>
            <a:r>
              <a:rPr lang="en-US"/>
              <a:t>[2] ACS Engineers, “Roundabouts vs Traffic Lights,” ACS Engineers, 22-Aug-2016. [Online]. Available: https://www.acsengineers.com.au/2016/08/22/roundabouts-vs-traffic-lights/. [Accessed: 28-Jan-2020].​</a:t>
            </a:r>
          </a:p>
          <a:p>
            <a:pPr fontAlgn="base"/>
            <a:r>
              <a:rPr lang="en-US"/>
              <a:t>​</a:t>
            </a:r>
          </a:p>
          <a:p>
            <a:pPr fontAlgn="base"/>
            <a:r>
              <a:rPr lang="en-US"/>
              <a:t>[3]“Intersection Safety - Safety: Federal Highway Administration,” Safety. [Online]. Available: https://safety.fhwa.dot.gov/intersection/innovative/roundabouts/. [Accessed: 28-Jan-2020].</a:t>
            </a:r>
          </a:p>
          <a:p>
            <a:r>
              <a:rPr lang="en-US"/>
              <a:t>[4] Wimp.com. 2017. </a:t>
            </a:r>
            <a:r>
              <a:rPr lang="en-US" err="1"/>
              <a:t>Mythbusters</a:t>
            </a:r>
            <a:r>
              <a:rPr lang="en-US"/>
              <a:t>: Four-Way Stop Vs. Roundabout.. [online] Available at: &lt;https://www.wimp.com/mythbusters-four-way-stop-vs-roundabout/&gt; [Accessed 7 May 2020].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604E-00A7-41BF-9BE2-B55ED208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8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043D-8CBF-4642-9DC7-B4FA813A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E9DD-2415-4E7C-888A-C108312D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fontAlgn="base"/>
            <a:r>
              <a:rPr lang="en-US"/>
              <a:t>Description: ​</a:t>
            </a:r>
          </a:p>
          <a:p>
            <a:pPr lvl="1" fontAlgn="base"/>
            <a:r>
              <a:rPr lang="en-US"/>
              <a:t>In our project, we developed simulations that compare roundabout and a traffic light regulated intersection and their effectiveness at redirecting traffic at a four-way junction. </a:t>
            </a:r>
          </a:p>
          <a:p>
            <a:pPr lvl="1"/>
            <a:endParaRPr lang="en-US">
              <a:cs typeface="Calibri" panose="020F0502020204030204"/>
            </a:endParaRPr>
          </a:p>
          <a:p>
            <a:pPr fontAlgn="base"/>
            <a:r>
              <a:rPr lang="en-US"/>
              <a:t>Objectives:​</a:t>
            </a:r>
          </a:p>
          <a:p>
            <a:pPr marL="914400" lvl="1" indent="-457200" fontAlgn="base">
              <a:buAutoNum type="arabicPeriod"/>
            </a:pPr>
            <a:r>
              <a:rPr lang="en-US"/>
              <a:t>Determine a which method is more effective at redirecting traffic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 panose="020F0502020204030204"/>
              </a:rPr>
              <a:t>Determine optimizations for faults found in original data analysis</a:t>
            </a:r>
          </a:p>
          <a:p>
            <a:endParaRPr lang="en-US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01C82-C562-47B0-835C-8FCC61C7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2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B9C0C1C-BAD4-4A4E-9EDF-D11F3DE25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8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6"/>
    </mc:Choice>
    <mc:Fallback xmlns="">
      <p:transition spd="slow" advTm="35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FC5CF-56EE-4A31-B88A-47F16E8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2F12-AB64-4AD0-BD37-6D328E99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9286"/>
            <a:ext cx="9601196" cy="3799114"/>
          </a:xfrm>
        </p:spPr>
        <p:txBody>
          <a:bodyPr>
            <a:noAutofit/>
          </a:bodyPr>
          <a:lstStyle/>
          <a:p>
            <a:pPr fontAlgn="base"/>
            <a:r>
              <a:rPr lang="en-US" sz="2800"/>
              <a:t>According to Federal Highway Administration:​ [1]</a:t>
            </a:r>
          </a:p>
          <a:p>
            <a:pPr lvl="1" fontAlgn="base"/>
            <a:r>
              <a:rPr lang="en-US"/>
              <a:t>New road are being constructed​ </a:t>
            </a:r>
          </a:p>
          <a:p>
            <a:pPr lvl="1" fontAlgn="base"/>
            <a:r>
              <a:rPr lang="en-US"/>
              <a:t> Existing roads being modified​</a:t>
            </a:r>
          </a:p>
          <a:p>
            <a:pPr lvl="1" fontAlgn="base"/>
            <a:r>
              <a:rPr lang="en-US" sz="2400"/>
              <a:t>Roundabout:</a:t>
            </a:r>
          </a:p>
          <a:p>
            <a:pPr lvl="2" fontAlgn="base"/>
            <a:r>
              <a:rPr lang="en-US" sz="2000"/>
              <a:t>Yield sign vs Red-Green light</a:t>
            </a:r>
          </a:p>
          <a:p>
            <a:pPr lvl="2" fontAlgn="base"/>
            <a:r>
              <a:rPr lang="en-US" sz="2000"/>
              <a:t>Vehicles are constantly in traffic circulation</a:t>
            </a:r>
          </a:p>
          <a:p>
            <a:pPr fontAlgn="base"/>
            <a:r>
              <a:rPr lang="en-US" sz="2800"/>
              <a:t>​The Myth-Busters [4]</a:t>
            </a:r>
          </a:p>
          <a:p>
            <a:pPr lvl="1" fontAlgn="base"/>
            <a:r>
              <a:rPr lang="en-US"/>
              <a:t> 4 way stop and a roundabout </a:t>
            </a:r>
          </a:p>
          <a:p>
            <a:pPr fontAlgn="base"/>
            <a:br>
              <a:rPr lang="en-US" sz="2000"/>
            </a:b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9FDAB-AE08-487E-A3C7-0FA996EE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761DF4A-AD63-431C-A169-D71365673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25"/>
    </mc:Choice>
    <mc:Fallback xmlns="">
      <p:transition spd="slow" advTm="15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D2-6D21-460E-947D-6147A068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21F7-F6C3-44A4-90A4-99B3B993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/>
              <a:t>Gather pre-existing traffic data​</a:t>
            </a:r>
          </a:p>
          <a:p>
            <a:pPr fontAlgn="base"/>
            <a:r>
              <a:rPr lang="en-US"/>
              <a:t>Two simulations in SUMO </a:t>
            </a:r>
          </a:p>
          <a:p>
            <a:pPr lvl="1" indent="0" fontAlgn="base"/>
            <a:r>
              <a:rPr lang="en-US"/>
              <a:t>Four-way traffic control ​</a:t>
            </a:r>
          </a:p>
          <a:p>
            <a:pPr lvl="1" indent="0" fontAlgn="base"/>
            <a:r>
              <a:rPr lang="en-US"/>
              <a:t>Round-a-bout​</a:t>
            </a:r>
          </a:p>
          <a:p>
            <a:pPr fontAlgn="base"/>
            <a:r>
              <a:rPr lang="en-US"/>
              <a:t>​Analyze Results</a:t>
            </a:r>
          </a:p>
          <a:p>
            <a:pPr fontAlgn="base"/>
            <a:r>
              <a:rPr lang="en-US"/>
              <a:t>Draw Conclusions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41BD-634C-487B-BD19-EB0EA69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4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9EB1C5-39A3-408A-8750-93A14EA98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54"/>
    </mc:Choice>
    <mc:Fallback xmlns="">
      <p:transition spd="slow" advTm="5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0C28-7A34-447B-99E4-0A558983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14EF-98F7-439D-A62B-3AD1ED29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/>
              <a:t>Avg # of cars at given lane​</a:t>
            </a:r>
          </a:p>
          <a:p>
            <a:pPr fontAlgn="base"/>
            <a:r>
              <a:rPr lang="en-US"/>
              <a:t>Avg wait time at a junction</a:t>
            </a:r>
          </a:p>
          <a:p>
            <a:pPr fontAlgn="base"/>
            <a:r>
              <a:rPr lang="en-US"/>
              <a:t>Max # of cars at given lane</a:t>
            </a:r>
          </a:p>
          <a:p>
            <a:pPr fontAlgn="base"/>
            <a:r>
              <a:rPr lang="en-US"/>
              <a:t>Avg trip duration for all vehicles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BE474-161A-4FD4-9FF9-3AD0B76F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5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919863-287A-4DCF-92F3-751471ABF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3"/>
    </mc:Choice>
    <mc:Fallback xmlns="">
      <p:transition spd="slow" advTm="17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720C-777D-4EF8-83DD-72ED1F54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21185"/>
            <a:ext cx="9601196" cy="1303867"/>
          </a:xfrm>
        </p:spPr>
        <p:txBody>
          <a:bodyPr/>
          <a:lstStyle/>
          <a:p>
            <a:r>
              <a:rPr lang="en-US"/>
              <a:t>Technical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F4E8-A4E7-42D4-B4E6-5B9FF0C8C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13" y="2416564"/>
            <a:ext cx="8320872" cy="3820251"/>
          </a:xfrm>
        </p:spPr>
        <p:txBody>
          <a:bodyPr>
            <a:normAutofit/>
          </a:bodyPr>
          <a:lstStyle/>
          <a:p>
            <a:pPr marL="457200" indent="-317500" fontAlgn="base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">
                <a:solidFill>
                  <a:schemeClr val="tx1"/>
                </a:solidFill>
                <a:ea typeface="+mn-lt"/>
                <a:cs typeface="+mn-lt"/>
              </a:rPr>
              <a:t>Simulations construct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ion tools</a:t>
            </a: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NetEdit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– </a:t>
            </a:r>
            <a:r>
              <a:rPr lang="en">
                <a:solidFill>
                  <a:schemeClr val="tx1"/>
                </a:solidFill>
                <a:ea typeface="+mn-lt"/>
                <a:cs typeface="+mn-lt"/>
              </a:rPr>
              <a:t>click and place simulation editing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interface</a:t>
            </a:r>
            <a:r>
              <a:rPr lang="en">
                <a:solidFill>
                  <a:schemeClr val="tx1"/>
                </a:solidFill>
                <a:ea typeface="+mn-lt"/>
                <a:cs typeface="+mn-lt"/>
              </a:rPr>
              <a:t> that allows users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 manipulate .xml files</a:t>
            </a: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.xml files: Manipulate the SUMO environment through code </a:t>
            </a: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SUMO GUI : an environment to initiate the simulation </a:t>
            </a: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-US">
                <a:solidFill>
                  <a:schemeClr val="tx1"/>
                </a:solidFill>
              </a:rPr>
              <a:t>Java &amp; Python</a:t>
            </a: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Font typeface="Arial,Sans-Serif"/>
              <a:buChar char="●"/>
            </a:pPr>
            <a:r>
              <a:rPr lang="en-US">
                <a:solidFill>
                  <a:schemeClr val="tx1"/>
                </a:solidFill>
              </a:rPr>
              <a:t>Excel : data tables and </a:t>
            </a:r>
            <a:r>
              <a:rPr lang="en-US" err="1">
                <a:solidFill>
                  <a:schemeClr val="tx1"/>
                </a:solidFill>
              </a:rPr>
              <a:t>calulations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3896F-4794-441B-A57B-C13FC2FF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F944C-2EF0-4CBE-9D1A-3363C1E32463}"/>
              </a:ext>
            </a:extLst>
          </p:cNvPr>
          <p:cNvSpPr txBox="1"/>
          <p:nvPr/>
        </p:nvSpPr>
        <p:spPr>
          <a:xfrm>
            <a:off x="7700123" y="3429000"/>
            <a:ext cx="3886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have 570 lines of code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Half a GB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Output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9BC9A71-9468-4FED-BD45-C987C3F2A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2193" y="539562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94"/>
    </mc:Choice>
    <mc:Fallback xmlns="">
      <p:transition spd="slow" advTm="8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4B06-A938-4907-9C14-67BDC050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34" y="610425"/>
            <a:ext cx="9601196" cy="1303867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D5087-C77D-42EC-8420-4878C8E7E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64" y="1997576"/>
            <a:ext cx="9450532" cy="38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E1E09-CAD1-423E-BB15-C71A68BB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A255-5504-4432-88E2-8B6A67A39585}" type="slidenum">
              <a:rPr lang="en-US" smtClean="0"/>
              <a:t>7</a:t>
            </a:fld>
            <a:endParaRPr lang="en-US"/>
          </a:p>
        </p:txBody>
      </p:sp>
      <p:pic>
        <p:nvPicPr>
          <p:cNvPr id="4" name="Data">
            <a:hlinkClick r:id="" action="ppaction://media"/>
            <a:extLst>
              <a:ext uri="{FF2B5EF4-FFF2-40B4-BE49-F238E27FC236}">
                <a16:creationId xmlns:a16="http://schemas.microsoft.com/office/drawing/2014/main" id="{AEC2DA22-34D8-4F48-ABF7-882ECBCD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0967" y="4701713"/>
            <a:ext cx="609600" cy="609600"/>
          </a:xfrm>
          <a:prstGeom prst="rect">
            <a:avLst/>
          </a:prstGeom>
        </p:spPr>
      </p:pic>
      <p:pic>
        <p:nvPicPr>
          <p:cNvPr id="5" name="GDOT">
            <a:hlinkClick r:id="" action="ppaction://media"/>
            <a:extLst>
              <a:ext uri="{FF2B5EF4-FFF2-40B4-BE49-F238E27FC236}">
                <a16:creationId xmlns:a16="http://schemas.microsoft.com/office/drawing/2014/main" id="{18C2D743-E134-4B1E-91F3-08FC37CAD2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0967" y="580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7F940-BE1E-49A3-8FC1-82080E7E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Status: 4-way Traffic light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F7BAD5-10FA-4FFD-9944-BA67DCCD3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944" y="609602"/>
            <a:ext cx="5629973" cy="5587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55419A-56DD-4925-8A9B-4159F973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12A255-5504-4432-88E2-8B6A67A39585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TrafficLight">
            <a:hlinkClick r:id="" action="ppaction://media"/>
            <a:extLst>
              <a:ext uri="{FF2B5EF4-FFF2-40B4-BE49-F238E27FC236}">
                <a16:creationId xmlns:a16="http://schemas.microsoft.com/office/drawing/2014/main" id="{7D314AAE-B2E4-4983-B3BD-537DAE59C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74388" y="56012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BDE80-5FE6-437C-BE47-5BB82358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Status: Standard Roundabout</a:t>
            </a: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propeller, mirror&#10;&#10;Description generated with very high confidence">
            <a:extLst>
              <a:ext uri="{FF2B5EF4-FFF2-40B4-BE49-F238E27FC236}">
                <a16:creationId xmlns:a16="http://schemas.microsoft.com/office/drawing/2014/main" id="{BA6583B9-634F-477A-A34A-D0BF7928E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910" y="712716"/>
            <a:ext cx="6098041" cy="5381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0267-355B-4378-8459-341EA53F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12A255-5504-4432-88E2-8B6A67A39585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Roundabout">
            <a:hlinkClick r:id="" action="ppaction://media"/>
            <a:extLst>
              <a:ext uri="{FF2B5EF4-FFF2-40B4-BE49-F238E27FC236}">
                <a16:creationId xmlns:a16="http://schemas.microsoft.com/office/drawing/2014/main" id="{25BD351F-1C54-426B-85A3-97EA3AED9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6262" y="56388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17FAD4FB709045A4B7304673743BA5" ma:contentTypeVersion="5" ma:contentTypeDescription="Create a new document." ma:contentTypeScope="" ma:versionID="bb1c4a72143dc87ddc9ce8f8efa5aa34">
  <xsd:schema xmlns:xsd="http://www.w3.org/2001/XMLSchema" xmlns:xs="http://www.w3.org/2001/XMLSchema" xmlns:p="http://schemas.microsoft.com/office/2006/metadata/properties" xmlns:ns3="6c1c6cfa-6115-4731-b17c-ae99f7990e80" xmlns:ns4="77ad75f0-be69-4519-a0be-88db2a10f123" targetNamespace="http://schemas.microsoft.com/office/2006/metadata/properties" ma:root="true" ma:fieldsID="ce3f06b86b88fb875cc7d50a4877ab4b" ns3:_="" ns4:_="">
    <xsd:import namespace="6c1c6cfa-6115-4731-b17c-ae99f7990e80"/>
    <xsd:import namespace="77ad75f0-be69-4519-a0be-88db2a10f1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c6cfa-6115-4731-b17c-ae99f7990e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d75f0-be69-4519-a0be-88db2a10f12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AADFC-EF06-4463-BD90-01A721A888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F2BEB-ADA1-4C26-80A0-86AA7728500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77ad75f0-be69-4519-a0be-88db2a10f12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c1c6cfa-6115-4731-b17c-ae99f7990e8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E482A9-061B-43E6-834B-320B880C49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c6cfa-6115-4731-b17c-ae99f7990e80"/>
    <ds:schemaRef ds:uri="77ad75f0-be69-4519-a0be-88db2a10f1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</TotalTime>
  <Words>498</Words>
  <Application>Microsoft Office PowerPoint</Application>
  <PresentationFormat>Widescreen</PresentationFormat>
  <Paragraphs>156</Paragraphs>
  <Slides>19</Slides>
  <Notes>8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Arial,Sans-Serif</vt:lpstr>
      <vt:lpstr>Calibri</vt:lpstr>
      <vt:lpstr>Garamond</vt:lpstr>
      <vt:lpstr>Organic</vt:lpstr>
      <vt:lpstr>Roundabout Vs Traffic Light  Intersection Traffic Flow Optimization</vt:lpstr>
      <vt:lpstr>The Project</vt:lpstr>
      <vt:lpstr>Background </vt:lpstr>
      <vt:lpstr>Project Plan</vt:lpstr>
      <vt:lpstr>Expected Data</vt:lpstr>
      <vt:lpstr>Technical Description</vt:lpstr>
      <vt:lpstr>Data</vt:lpstr>
      <vt:lpstr>Status: 4-way Traffic light</vt:lpstr>
      <vt:lpstr>Status: Standard Roundabout</vt:lpstr>
      <vt:lpstr>Results</vt:lpstr>
      <vt:lpstr>Results</vt:lpstr>
      <vt:lpstr>Status: Standard Roundabout</vt:lpstr>
      <vt:lpstr>Status: Extended Lane Roundabout</vt:lpstr>
      <vt:lpstr>Status: Reduced Lane Roundabout</vt:lpstr>
      <vt:lpstr>Results</vt:lpstr>
      <vt:lpstr>Accomplished Work</vt:lpstr>
      <vt:lpstr>Lessons Learned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 Dylan E</dc:creator>
  <cp:lastModifiedBy>Shekanino Alain Michael</cp:lastModifiedBy>
  <cp:revision>7</cp:revision>
  <dcterms:created xsi:type="dcterms:W3CDTF">2020-04-25T21:24:36Z</dcterms:created>
  <dcterms:modified xsi:type="dcterms:W3CDTF">2020-05-09T00:10:09Z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0x010100FB17FAD4FB709045A4B7304673743BA5</vt:lpwstr>
  </property>
</Properties>
</file>